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08" r:id="rId2"/>
    <p:sldId id="360" r:id="rId3"/>
    <p:sldId id="359" r:id="rId4"/>
    <p:sldId id="291" r:id="rId5"/>
    <p:sldId id="364" r:id="rId6"/>
    <p:sldId id="369" r:id="rId7"/>
    <p:sldId id="378" r:id="rId8"/>
    <p:sldId id="370" r:id="rId9"/>
    <p:sldId id="371" r:id="rId10"/>
    <p:sldId id="379" r:id="rId11"/>
    <p:sldId id="380" r:id="rId12"/>
    <p:sldId id="372" r:id="rId13"/>
    <p:sldId id="373" r:id="rId14"/>
    <p:sldId id="374" r:id="rId15"/>
    <p:sldId id="375" r:id="rId16"/>
    <p:sldId id="376" r:id="rId17"/>
    <p:sldId id="358" r:id="rId18"/>
  </p:sldIdLst>
  <p:sldSz cx="12192000" cy="6858000"/>
  <p:notesSz cx="6858000" cy="9144000"/>
  <p:embeddedFontLst>
    <p:embeddedFont>
      <p:font typeface="仓耳青禾体-谷力 W05" panose="02010600030101010101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itka Text" pitchFamily="2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1985"/>
    <a:srgbClr val="182987"/>
    <a:srgbClr val="87B8FA"/>
    <a:srgbClr val="0B58C1"/>
    <a:srgbClr val="3478D4"/>
    <a:srgbClr val="0ABBCA"/>
    <a:srgbClr val="3490C4"/>
    <a:srgbClr val="FF6546"/>
    <a:srgbClr val="FD0100"/>
    <a:srgbClr val="E8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4" autoAdjust="0"/>
    <p:restoredTop sz="94660"/>
  </p:normalViewPr>
  <p:slideViewPr>
    <p:cSldViewPr snapToGrid="0">
      <p:cViewPr>
        <p:scale>
          <a:sx n="75" d="100"/>
          <a:sy n="75" d="100"/>
        </p:scale>
        <p:origin x="1362" y="9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2022/12/13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6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677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452120"/>
            <a:ext cx="1950720" cy="43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32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AF49D6-10C3-44F3-B157-ED3704521C78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B6A64-218D-4BB1-8D2C-1499EC2581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googletest/" TargetMode="External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>
            <a:off x="0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145" y="2151366"/>
            <a:ext cx="8980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白盒测试之</a:t>
            </a:r>
            <a:r>
              <a:rPr lang="en-US" altLang="zh-CN" sz="66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GoogleTest</a:t>
            </a:r>
            <a:endParaRPr lang="en-US" altLang="zh-CN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0304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503045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205" y="197345"/>
            <a:ext cx="100815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、事件机制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的构造函数与析构函数概念，执行用例前后分别执行的操作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事件，需要实现一个类并继承自类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，在该类内含有两个函数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执行之前会执行，而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执行之后会进行。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级别的事件是在实现上述类的基础上实现两个静态函数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在第一个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执行之前做；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在最后一个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执行之后执行。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84B36-6CB6-16C2-3687-EF165C17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7" y="1998499"/>
            <a:ext cx="3737374" cy="1921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85D074-7685-9BEC-17A5-C8EE2A1B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74" y="5019652"/>
            <a:ext cx="4294573" cy="1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205" y="197345"/>
            <a:ext cx="1008155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、全局事件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要实现全局事件与上述两个事件一样，都需要继承一个类，但全局事件需要继承的类是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。在类内需要实现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两个方法。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在所有的案例执行之前执行；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在所有的案例执行之后执行。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函数中加入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方法，在调用这个方法之前生成一个类的对象，使用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将这个对象添加到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中，即将其事件挂接上去。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2790E-AF86-E800-D653-F9DF5A88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49" y="3429000"/>
            <a:ext cx="4730985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AF5D4E-6812-17E6-05EF-44A57D01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780" y="3343275"/>
            <a:ext cx="4371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工作亮点及不足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7915" y="898525"/>
            <a:ext cx="70256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、自动化测试思维（使用脚本工具实现自动化，提高效率）</a:t>
            </a:r>
          </a:p>
          <a:p>
            <a:r>
              <a:rPr lang="en-US" altLang="zh-CN" sz="1600" dirty="0"/>
              <a:t>	</a:t>
            </a:r>
            <a:endParaRPr lang="zh-CN" altLang="en-US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、善用工具提高效率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onenote</a:t>
            </a:r>
            <a:r>
              <a:rPr lang="zh-CN" altLang="en-US" sz="1600" dirty="0"/>
              <a:t>笔记、</a:t>
            </a:r>
            <a:r>
              <a:rPr lang="en-US" altLang="zh-CN" sz="1600" dirty="0"/>
              <a:t>samba</a:t>
            </a:r>
            <a:r>
              <a:rPr lang="zh-CN" altLang="en-US" sz="1600" dirty="0"/>
              <a:t>工具实现</a:t>
            </a:r>
            <a:r>
              <a:rPr lang="en-US" altLang="zh-CN" sz="1600" dirty="0"/>
              <a:t>ubuntu</a:t>
            </a:r>
            <a:r>
              <a:rPr lang="zh-CN" altLang="en-US" sz="1600" dirty="0"/>
              <a:t>虚拟机与</a:t>
            </a:r>
            <a:r>
              <a:rPr lang="en-US" altLang="zh-CN" sz="1600" dirty="0"/>
              <a:t>window</a:t>
            </a:r>
            <a:r>
              <a:rPr lang="zh-CN" altLang="en-US" sz="1600" dirty="0"/>
              <a:t>共享文件、</a:t>
            </a:r>
            <a:r>
              <a:rPr lang="en-US" altLang="zh-CN" sz="1600" dirty="0" err="1"/>
              <a:t>svn</a:t>
            </a:r>
            <a:r>
              <a:rPr lang="zh-CN" altLang="en-US" sz="1600" dirty="0"/>
              <a:t>工具实现笔记本与台式机工作文档同步等。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、多思考改善测试方法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如：</a:t>
            </a:r>
          </a:p>
          <a:p>
            <a:r>
              <a:rPr lang="en-US" altLang="zh-CN" sz="1600" dirty="0"/>
              <a:t>		</a:t>
            </a:r>
            <a:endParaRPr lang="zh-CN" altLang="en-US" sz="1600" dirty="0"/>
          </a:p>
          <a:p>
            <a:r>
              <a:rPr lang="en-US" altLang="zh-CN" sz="1600" dirty="0"/>
              <a:t>	</a:t>
            </a:r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、善于总结并输出文档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共输出文档</a:t>
            </a:r>
            <a:r>
              <a:rPr lang="en-US" altLang="zh-CN" sz="1600" dirty="0"/>
              <a:t>20+</a:t>
            </a:r>
            <a:r>
              <a:rPr lang="zh-CN" altLang="en-US" sz="1600" dirty="0"/>
              <a:t>篇</a:t>
            </a:r>
            <a:endParaRPr lang="en-US" altLang="zh-CN" sz="1600" dirty="0"/>
          </a:p>
          <a:p>
            <a:endParaRPr lang="en-US" altLang="zh-CN" sz="1600" dirty="0"/>
          </a:p>
        </p:txBody>
      </p:sp>
      <p:sp>
        <p:nvSpPr>
          <p:cNvPr id="3" name="椭圆 2"/>
          <p:cNvSpPr/>
          <p:nvPr/>
        </p:nvSpPr>
        <p:spPr>
          <a:xfrm>
            <a:off x="641350" y="4604385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8435" y="457200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不足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2385" y="5093970"/>
            <a:ext cx="72942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</a:t>
            </a:r>
            <a:r>
              <a:rPr lang="zh-CN" altLang="en-US" sz="1600"/>
              <a:t>、思考不够全面、写测试用例时测试场景覆盖不全等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如特殊车位类型（有角度、车位线不明显、障碍物类型等）</a:t>
            </a:r>
          </a:p>
          <a:p>
            <a:endParaRPr lang="zh-CN" altLang="en-US" sz="1600"/>
          </a:p>
          <a:p>
            <a:r>
              <a:rPr lang="en-US" altLang="zh-CN" sz="1600"/>
              <a:t>2</a:t>
            </a:r>
            <a:r>
              <a:rPr lang="zh-CN" altLang="en-US" sz="1600"/>
              <a:t>、产品实现流程不熟、定位问题不准确。</a:t>
            </a:r>
          </a:p>
          <a:p>
            <a:r>
              <a:rPr lang="en-US" altLang="zh-CN" sz="1600"/>
              <a:t>	</a:t>
            </a:r>
            <a:r>
              <a:rPr lang="zh-CN" altLang="en-US" sz="1600"/>
              <a:t>如</a:t>
            </a:r>
            <a:r>
              <a:rPr lang="en-US" altLang="zh-CN" sz="1600"/>
              <a:t>apa</a:t>
            </a:r>
            <a:r>
              <a:rPr lang="zh-CN" altLang="en-US" sz="1600"/>
              <a:t>测试中，车位贴图不准确，不知是</a:t>
            </a:r>
            <a:r>
              <a:rPr lang="en-US" altLang="zh-CN" sz="1600"/>
              <a:t>AUI</a:t>
            </a:r>
            <a:r>
              <a:rPr lang="zh-CN" altLang="en-US" sz="1600"/>
              <a:t>或是算法问题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31670" y="31667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66750" progId="Word.Document.12">
                  <p:embed/>
                </p:oleObj>
              </mc:Choice>
              <mc:Fallback>
                <p:oleObj showAsIcon="1" r:id="rId2" imgW="971550" imgH="666750" progId="Word.Document.12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1670" y="31667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0" y="1259840"/>
            <a:ext cx="234251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3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计划及安排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多学习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51560"/>
            <a:ext cx="6737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、学习测试工具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shell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</a:t>
            </a:r>
            <a:r>
              <a:rPr lang="en-US" altLang="zh-CN" dirty="0"/>
              <a:t>	</a:t>
            </a: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、学习产品开发内部代码流程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如算法、</a:t>
            </a:r>
            <a:r>
              <a:rPr lang="en-US" altLang="zh-CN" dirty="0" err="1"/>
              <a:t>mcu</a:t>
            </a:r>
            <a:r>
              <a:rPr lang="zh-CN" altLang="en-US" dirty="0"/>
              <a:t>、</a:t>
            </a:r>
            <a:r>
              <a:rPr lang="en-US" altLang="zh-CN" dirty="0"/>
              <a:t>app</a:t>
            </a:r>
            <a:r>
              <a:rPr lang="zh-CN" altLang="en-US" dirty="0"/>
              <a:t>之间如何配合等。</a:t>
            </a:r>
          </a:p>
          <a:p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41350" y="298450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8435" y="2984500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多思考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1465" y="3594100"/>
            <a:ext cx="6737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思考测试方法</a:t>
            </a:r>
          </a:p>
          <a:p>
            <a:endParaRPr lang="zh-CN" altLang="en-US" dirty="0"/>
          </a:p>
          <a:p>
            <a:r>
              <a:rPr lang="zh-CN" altLang="en-US" dirty="0"/>
              <a:t>思考提高工作效率、测试效率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4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问答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 flipH="1">
            <a:off x="561841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2008505"/>
            <a:ext cx="646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</a:t>
            </a:r>
            <a:r>
              <a:rPr lang="zh-CN" alt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</a:p>
        </p:txBody>
      </p:sp>
      <p:sp>
        <p:nvSpPr>
          <p:cNvPr id="8" name="矩形: 圆角 14"/>
          <p:cNvSpPr/>
          <p:nvPr/>
        </p:nvSpPr>
        <p:spPr>
          <a:xfrm>
            <a:off x="8073435" y="4386033"/>
            <a:ext cx="2662563" cy="807720"/>
          </a:xfrm>
          <a:prstGeom prst="roundRect">
            <a:avLst>
              <a:gd name="adj" fmla="val 48193"/>
            </a:avLst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8975" y="4559300"/>
            <a:ext cx="235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主讲人：易万铭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8391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314190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 flipV="1">
            <a:off x="2882923" y="5613354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100000"/>
                </a:srgbClr>
              </a:gs>
              <a:gs pos="100000">
                <a:srgbClr val="5F1985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/>
          <p:cNvSpPr/>
          <p:nvPr/>
        </p:nvSpPr>
        <p:spPr>
          <a:xfrm>
            <a:off x="-2038" y="1"/>
            <a:ext cx="429195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00179" y="2344965"/>
            <a:ext cx="2150150" cy="92329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8" name="Rectangle 3"/>
          <p:cNvSpPr/>
          <p:nvPr/>
        </p:nvSpPr>
        <p:spPr>
          <a:xfrm>
            <a:off x="901437" y="3472191"/>
            <a:ext cx="2592288" cy="6595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5" name="半闭框 4"/>
          <p:cNvSpPr/>
          <p:nvPr/>
        </p:nvSpPr>
        <p:spPr>
          <a:xfrm rot="8100000">
            <a:off x="10884558" y="350324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76596" y="1518170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39135" y="1297845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隶书" panose="02010509060101010101" charset="-122"/>
              </a:rPr>
              <a:t>1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隶书" panose="02010509060101010101" charset="-122"/>
            </a:endParaRPr>
          </a:p>
        </p:txBody>
      </p:sp>
      <p:sp>
        <p:nvSpPr>
          <p:cNvPr id="32" name="ïṡľïḍè"/>
          <p:cNvSpPr txBox="1"/>
          <p:nvPr/>
        </p:nvSpPr>
        <p:spPr>
          <a:xfrm>
            <a:off x="6408906" y="1685781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fontAlgn="auto" hangingPunct="1">
              <a:spcBef>
                <a:spcPts val="0"/>
              </a:spcBef>
              <a:buClrTx/>
              <a:buSzTx/>
              <a:buFontTx/>
            </a:pP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白盒测试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76596" y="2626165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9135" y="2405841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ïṡľïḍè"/>
          <p:cNvSpPr txBox="1"/>
          <p:nvPr/>
        </p:nvSpPr>
        <p:spPr>
          <a:xfrm>
            <a:off x="6395053" y="2764000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GoogleTest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76596" y="3684898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39135" y="348022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38" name="ïṡľïḍè"/>
          <p:cNvSpPr txBox="1"/>
          <p:nvPr/>
        </p:nvSpPr>
        <p:spPr>
          <a:xfrm>
            <a:off x="6465254" y="3827687"/>
            <a:ext cx="3209420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下的</a:t>
            </a: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276596" y="479289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39135" y="4563143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41" name="ïṡľïḍè"/>
          <p:cNvSpPr txBox="1"/>
          <p:nvPr/>
        </p:nvSpPr>
        <p:spPr>
          <a:xfrm>
            <a:off x="6465254" y="491721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报告可视化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1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白盒测试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E97553-76D2-AFA6-E3EE-B801D2BF7F52}"/>
              </a:ext>
            </a:extLst>
          </p:cNvPr>
          <p:cNvSpPr txBox="1"/>
          <p:nvPr/>
        </p:nvSpPr>
        <p:spPr>
          <a:xfrm>
            <a:off x="641350" y="1085039"/>
            <a:ext cx="10116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白盒测试也称结构测试或逻辑驱动测试，是针对被测单元内部是如何进行工作的测试。它根据程序的控制结构设计测试用例，主要用于软件或程序验证。如：</a:t>
            </a:r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r>
              <a:rPr lang="en-US" altLang="zh-CN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endParaRPr lang="zh-CN" altLang="en-US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5844A-7FB6-DF17-C466-21D7BBC0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" y="2377700"/>
            <a:ext cx="4598894" cy="37707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2C01AC-FE52-9C9F-C1C7-F07FC9C5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27" y="2377700"/>
            <a:ext cx="5628714" cy="372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372863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E28AA-C4CD-E36A-5A57-378C33751B53}"/>
              </a:ext>
            </a:extLst>
          </p:cNvPr>
          <p:cNvSpPr txBox="1"/>
          <p:nvPr/>
        </p:nvSpPr>
        <p:spPr>
          <a:xfrm>
            <a:off x="419436" y="883851"/>
            <a:ext cx="9816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白盒测试法检查程序内部逻辑结构，对所有逻辑路径进行测试，是一种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穷举路径的测试方法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。但即使每条路径都测试过了，仍然可能存在错误。因为：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穷举路径测试无法检查出程序本身是否违反了设计规范，即程序是否是一个错误的程序。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穷举路径测试不可能查出程序因为遗漏路径而出错。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穷举路径测试发现不了一些与数据相关的错误。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BD549B-4E80-1167-73D4-2DCDA129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" y="2638177"/>
            <a:ext cx="3484749" cy="36693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EBABE-C0A0-65BA-FC19-5369A204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52" y="2638177"/>
            <a:ext cx="3915056" cy="36693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A4E21-D3FD-9E09-7F8B-34160C98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45" y="2638177"/>
            <a:ext cx="4044203" cy="366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16159B-7B3A-75D4-F1F6-09103387B698}"/>
              </a:ext>
            </a:extLst>
          </p:cNvPr>
          <p:cNvSpPr txBox="1"/>
          <p:nvPr/>
        </p:nvSpPr>
        <p:spPr>
          <a:xfrm>
            <a:off x="1448435" y="1118587"/>
            <a:ext cx="97062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逻辑覆盖：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以程序或系统的内部逻辑结构为基础，分为语句覆盖、判定覆盖、判定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-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条件覆盖、条件组合覆盖等。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场景测试：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根据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功能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或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应用场景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，设计测试用例。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如：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AVM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场景、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APA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控车逻辑、页面逻辑、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DVR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录制功能等</a:t>
            </a:r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2E856-7D7B-6DE9-CAB8-336F2E02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92" y="1834441"/>
            <a:ext cx="4084838" cy="2520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  <a:endParaRPr lang="en-US" altLang="zh-CN" sz="8000" b="1" i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思源黑体" panose="020B0500000000000000" pitchFamily="34" charset="-122"/>
            </a:endParaRP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72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b="1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gtest</a:t>
            </a:r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测试框架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76A6C9-F0A1-DB00-5B90-41312229ACA6}"/>
              </a:ext>
            </a:extLst>
          </p:cNvPr>
          <p:cNvSpPr txBox="1"/>
          <p:nvPr/>
        </p:nvSpPr>
        <p:spPr>
          <a:xfrm>
            <a:off x="1327671" y="1586449"/>
            <a:ext cx="9534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一种开源的测试框架：</a:t>
            </a:r>
            <a:r>
              <a:rPr lang="en-US" altLang="zh-CN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https://github.com/google/googletest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官方文档：</a:t>
            </a:r>
            <a:r>
              <a:rPr lang="en-US" altLang="zh-CN" dirty="0">
                <a:hlinkClick r:id="rId3"/>
              </a:rPr>
              <a:t>https://google.github.io/googletest/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支持的平台：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Linux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macOS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Windows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支持的编译器：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gcc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clang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MSVC 2015+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构建系统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Bazel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CMake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机制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825" y="1252855"/>
            <a:ext cx="7025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宏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理解为每个测试用例的封装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TEST_F(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的事件机制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0075F5-254A-8641-1696-A59F5522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3" y="2407017"/>
            <a:ext cx="2714625" cy="1781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55B83A-8C92-E99F-1F17-1E4A0C8C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44" y="4687313"/>
            <a:ext cx="3737374" cy="19212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7498B7-47C2-1CE7-2447-987A9952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07" y="4709184"/>
            <a:ext cx="468630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2Q5NjNhYmQ5YzE3ODZkMGNmMTkxMDI0MWMxMDVlMGYifQ=="/>
  <p:tag name="KSO_WPP_MARK_KEY" val="7a048773-735b-4a3d-9c01-673aab4a3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804</Words>
  <Application>Microsoft Office PowerPoint</Application>
  <PresentationFormat>宽屏</PresentationFormat>
  <Paragraphs>148</Paragraphs>
  <Slides>17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三极准柔宋</vt:lpstr>
      <vt:lpstr>宋体</vt:lpstr>
      <vt:lpstr>微软雅黑</vt:lpstr>
      <vt:lpstr>-apple-system</vt:lpstr>
      <vt:lpstr>Arial</vt:lpstr>
      <vt:lpstr>仓耳青禾体-谷力 W05</vt:lpstr>
      <vt:lpstr>思源黑体</vt:lpstr>
      <vt:lpstr>微软雅黑</vt:lpstr>
      <vt:lpstr>Calibri</vt:lpstr>
      <vt:lpstr>Sitka Text</vt:lpstr>
      <vt:lpstr>Office Theme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 yardie</cp:lastModifiedBy>
  <cp:revision>235</cp:revision>
  <dcterms:created xsi:type="dcterms:W3CDTF">2019-08-07T06:22:00Z</dcterms:created>
  <dcterms:modified xsi:type="dcterms:W3CDTF">2022-12-13T05:46:07Z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27D1245A83234762B83E3BD468AC11DB</vt:lpwstr>
  </property>
</Properties>
</file>